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1" r:id="rId3"/>
    <p:sldId id="335" r:id="rId4"/>
    <p:sldId id="340" r:id="rId5"/>
    <p:sldId id="334" r:id="rId6"/>
    <p:sldId id="333" r:id="rId7"/>
    <p:sldId id="338" r:id="rId8"/>
    <p:sldId id="339" r:id="rId9"/>
    <p:sldId id="293" r:id="rId10"/>
    <p:sldId id="330" r:id="rId11"/>
    <p:sldId id="329" r:id="rId12"/>
    <p:sldId id="328" r:id="rId13"/>
    <p:sldId id="327" r:id="rId14"/>
    <p:sldId id="326" r:id="rId15"/>
    <p:sldId id="321" r:id="rId16"/>
    <p:sldId id="341" r:id="rId17"/>
    <p:sldId id="343" r:id="rId18"/>
    <p:sldId id="344" r:id="rId19"/>
    <p:sldId id="345" r:id="rId20"/>
    <p:sldId id="346" r:id="rId21"/>
    <p:sldId id="34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B6B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5A0C3-2B13-4291-B7D6-35EA477BE88D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909D-1119-436F-80F4-EE184CCC3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5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4909D-1119-436F-80F4-EE184CCC39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1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6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71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1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6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1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1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1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3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6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9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AEF2-50E2-45BC-B877-E08CC2F4DC1F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CD0C-9A59-4493-B452-54BA9C08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400800" cy="8640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10</a:t>
            </a:r>
            <a:r>
              <a:rPr lang="ru-RU" sz="1800" dirty="0" smtClean="0"/>
              <a:t> декабря </a:t>
            </a:r>
            <a:r>
              <a:rPr lang="ru-RU" sz="1800" dirty="0"/>
              <a:t>2018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71687" y="2564904"/>
            <a:ext cx="6956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320B6B"/>
                </a:solidFill>
              </a:rPr>
              <a:t>АЛГОРИТМЫ И ИСПОЛНИТЕЛИ.</a:t>
            </a:r>
          </a:p>
          <a:p>
            <a:pPr algn="ctr"/>
            <a:r>
              <a:rPr lang="ru-RU" sz="2800" b="1" i="1" dirty="0" smtClean="0">
                <a:solidFill>
                  <a:srgbClr val="320B6B"/>
                </a:solidFill>
              </a:rPr>
              <a:t>АЛГОРИТМЫ УПРАВЛЕНИЯ</a:t>
            </a:r>
            <a:endParaRPr lang="ru-RU" sz="2800" b="1" i="1" dirty="0">
              <a:solidFill>
                <a:srgbClr val="320B6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4455" y="3839028"/>
            <a:ext cx="6415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Открытый урок по информатике в 9 классе</a:t>
            </a:r>
          </a:p>
          <a:p>
            <a:pPr algn="ctr"/>
            <a:r>
              <a:rPr lang="ru-RU" dirty="0" smtClean="0"/>
              <a:t>Автор: учитель информатики Щербакова Елена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5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3182" y="2924944"/>
            <a:ext cx="1597452" cy="18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67544" y="5153382"/>
            <a:ext cx="50287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 err="1"/>
              <a:t>Норберт</a:t>
            </a:r>
            <a:r>
              <a:rPr lang="ru-RU" altLang="ru-RU" sz="2400" dirty="0"/>
              <a:t> Винер (1894—1964), основоположник </a:t>
            </a:r>
            <a:r>
              <a:rPr lang="ru-RU" altLang="ru-RU" sz="2400" b="1" i="1" dirty="0">
                <a:solidFill>
                  <a:srgbClr val="FF0000"/>
                </a:solidFill>
              </a:rPr>
              <a:t>кибернетики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dirty="0"/>
              <a:t>-</a:t>
            </a:r>
            <a:r>
              <a:rPr lang="ru-RU" altLang="ru-RU" sz="2400" b="1" dirty="0"/>
              <a:t> </a:t>
            </a:r>
            <a:r>
              <a:rPr lang="ru-RU" altLang="ru-RU" sz="2400" dirty="0"/>
              <a:t>науки об управлении.</a:t>
            </a:r>
          </a:p>
        </p:txBody>
      </p:sp>
      <p:pic>
        <p:nvPicPr>
          <p:cNvPr id="13" name="Picture 13" descr="Древо кибернетики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7805" y="2736768"/>
            <a:ext cx="2711132" cy="361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158824" y="1721455"/>
            <a:ext cx="8229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>
              <a:spcBef>
                <a:spcPct val="50000"/>
              </a:spcBef>
              <a:buNone/>
            </a:pPr>
            <a:r>
              <a:rPr lang="ru-RU" altLang="ru-RU" sz="2200" b="1" i="1" dirty="0">
                <a:solidFill>
                  <a:srgbClr val="FF0000"/>
                </a:solidFill>
              </a:rPr>
              <a:t>Управление</a:t>
            </a:r>
            <a:r>
              <a:rPr lang="ru-RU" altLang="ru-RU" sz="2200" dirty="0">
                <a:solidFill>
                  <a:srgbClr val="FF0000"/>
                </a:solidFill>
              </a:rPr>
              <a:t> </a:t>
            </a:r>
            <a:r>
              <a:rPr lang="ru-RU" altLang="ru-RU" sz="2200" dirty="0"/>
              <a:t>- это процесс целенаправленного воздействия на объект; осуществляется для организации функционирования объекта по заданной программе.</a:t>
            </a:r>
          </a:p>
        </p:txBody>
      </p:sp>
    </p:spTree>
    <p:extLst>
      <p:ext uri="{BB962C8B-B14F-4D97-AF65-F5344CB8AC3E}">
        <p14:creationId xmlns:p14="http://schemas.microsoft.com/office/powerpoint/2010/main" val="26956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222138" y="1628802"/>
            <a:ext cx="3311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000"/>
              <a:t>Управляемый объект: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965463" y="1628800"/>
            <a:ext cx="23899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000"/>
              <a:t>техническое устройство</a:t>
            </a: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"/>
          <a:stretch/>
        </p:blipFill>
        <p:spPr bwMode="auto">
          <a:xfrm>
            <a:off x="1658665" y="1769524"/>
            <a:ext cx="5228875" cy="395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465" y="2514785"/>
            <a:ext cx="2608374" cy="318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145" y="2832827"/>
            <a:ext cx="3649090" cy="201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4822588" y="1628803"/>
            <a:ext cx="2389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000"/>
              <a:t>человек</a:t>
            </a:r>
          </a:p>
        </p:txBody>
      </p:sp>
      <p:pic>
        <p:nvPicPr>
          <p:cNvPr id="37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893" y="2402964"/>
            <a:ext cx="1962868" cy="35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4894024" y="1628803"/>
            <a:ext cx="2389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000"/>
              <a:t>коллектив</a:t>
            </a:r>
          </a:p>
        </p:txBody>
      </p:sp>
      <p:pic>
        <p:nvPicPr>
          <p:cNvPr id="39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357" y="2857239"/>
            <a:ext cx="3978429" cy="298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766" y="2465823"/>
            <a:ext cx="3919147" cy="258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905" y="2398519"/>
            <a:ext cx="4694195" cy="352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1582498" y="1628800"/>
            <a:ext cx="3311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000" dirty="0"/>
              <a:t>Управляющий объектом:</a:t>
            </a: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5254388" y="1628803"/>
            <a:ext cx="2389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000"/>
              <a:t>человек</a:t>
            </a:r>
          </a:p>
        </p:txBody>
      </p:sp>
      <p:pic>
        <p:nvPicPr>
          <p:cNvPr id="44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467" y="1945113"/>
            <a:ext cx="5269442" cy="367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4153" y="2351491"/>
            <a:ext cx="4527329" cy="339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595" y="2387458"/>
            <a:ext cx="5065252" cy="338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5038488" y="1628803"/>
            <a:ext cx="2389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000"/>
              <a:t>коллектив</a:t>
            </a:r>
          </a:p>
        </p:txBody>
      </p:sp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487" y="2660924"/>
            <a:ext cx="4830323" cy="322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4955048" y="1628800"/>
            <a:ext cx="4081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2000" dirty="0"/>
              <a:t>техническое устройство</a:t>
            </a:r>
          </a:p>
        </p:txBody>
      </p:sp>
      <p:pic>
        <p:nvPicPr>
          <p:cNvPr id="50" name="Picture 37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74"/>
          <a:stretch/>
        </p:blipFill>
        <p:spPr bwMode="auto">
          <a:xfrm>
            <a:off x="2600485" y="2357355"/>
            <a:ext cx="3933521" cy="302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639964" y="5401359"/>
            <a:ext cx="5676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Последовательность команд по управлению объектом, приводящая к заранее поставленной цели, называется </a:t>
            </a:r>
            <a:r>
              <a:rPr lang="ru-RU" altLang="ru-RU" b="1" dirty="0"/>
              <a:t>алгоритмом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4560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6" grpId="0"/>
      <p:bldP spid="36" grpId="1"/>
      <p:bldP spid="38" grpId="0"/>
      <p:bldP spid="38" grpId="1"/>
      <p:bldP spid="42" grpId="0"/>
      <p:bldP spid="43" grpId="0"/>
      <p:bldP spid="43" grpId="1"/>
      <p:bldP spid="47" grpId="0"/>
      <p:bldP spid="47" grpId="1"/>
      <p:bldP spid="49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9424" y="3106737"/>
            <a:ext cx="2876550" cy="792163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Цель действий</a:t>
            </a: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2063749" y="2530474"/>
            <a:ext cx="2160588" cy="576262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943474" y="3106737"/>
            <a:ext cx="2876550" cy="792163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Способы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достижения цели</a:t>
            </a: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H="1" flipV="1">
            <a:off x="4367212" y="2530474"/>
            <a:ext cx="1657350" cy="576262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51088" y="1738312"/>
            <a:ext cx="3889375" cy="792163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Информация для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управляющего объекта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63389" y="4223737"/>
            <a:ext cx="590232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47675" eaLnBrk="1" hangingPunct="1">
              <a:spcBef>
                <a:spcPct val="50000"/>
              </a:spcBef>
            </a:pPr>
            <a:r>
              <a:rPr lang="ru-RU" altLang="ru-RU" sz="2000" b="1" i="1" u="sng" dirty="0">
                <a:solidFill>
                  <a:srgbClr val="FF0000"/>
                </a:solidFill>
              </a:rPr>
              <a:t>Пример.</a:t>
            </a:r>
            <a:r>
              <a:rPr lang="ru-RU" altLang="ru-RU" sz="2000" dirty="0">
                <a:solidFill>
                  <a:srgbClr val="FF662B"/>
                </a:solidFill>
              </a:rPr>
              <a:t> </a:t>
            </a:r>
            <a:r>
              <a:rPr lang="ru-RU" altLang="ru-RU" sz="2000" dirty="0"/>
              <a:t>Управление движением автомашин (объект управления) на перекрёстке с помощью светофора (управляющий объект).</a:t>
            </a:r>
          </a:p>
          <a:p>
            <a:pPr indent="447675" eaLnBrk="1" hangingPunct="1">
              <a:spcBef>
                <a:spcPct val="50000"/>
              </a:spcBef>
            </a:pPr>
            <a:r>
              <a:rPr lang="ru-RU" altLang="ru-RU" sz="2000" dirty="0"/>
              <a:t>Управляющее воздействие зависит от заложенной в управляющем объекте исходной информации. </a:t>
            </a:r>
          </a:p>
        </p:txBody>
      </p:sp>
      <p:pic>
        <p:nvPicPr>
          <p:cNvPr id="16" name="Picture 11" descr="правила проезда перекрестков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4149080"/>
            <a:ext cx="2761602" cy="224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3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1" grpId="0" animBg="1" autoUpdateAnimBg="0"/>
      <p:bldP spid="14" grpId="0" animBg="1" autoUpdateAnimBg="0"/>
      <p:bldP spid="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45064" y="2862463"/>
            <a:ext cx="60786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47675" algn="just" eaLnBrk="1" hangingPunct="1">
              <a:spcBef>
                <a:spcPct val="50000"/>
              </a:spcBef>
            </a:pPr>
            <a:r>
              <a:rPr lang="ru-RU" altLang="ru-RU" sz="2000" dirty="0"/>
              <a:t>Обратная связь позволяет корректировать управляющие воздействия управляющей системы на объект управления в зависимости от состояния объекта управления.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468560" y="4332398"/>
            <a:ext cx="871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/>
              <a:t>Кибернетическая модель управления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45064" y="4946714"/>
            <a:ext cx="3024188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66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Управляющий объект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516313" y="5228014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1908175" y="5883339"/>
            <a:ext cx="5400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rot="16200000">
            <a:off x="7128668" y="5703156"/>
            <a:ext cx="360364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6200000">
            <a:off x="1727994" y="5703157"/>
            <a:ext cx="360363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600449" y="4741445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Управляющее</a:t>
            </a:r>
            <a:r>
              <a:rPr lang="ru-RU" altLang="ru-RU" dirty="0"/>
              <a:t> 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600449" y="5324538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воздействие</a:t>
            </a:r>
            <a:r>
              <a:rPr lang="ru-RU" altLang="ru-RU" dirty="0"/>
              <a:t>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060699" y="5954778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Обратная связь</a:t>
            </a:r>
            <a:r>
              <a:rPr lang="ru-RU" altLang="ru-RU" dirty="0"/>
              <a:t> 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5748338" y="4939883"/>
            <a:ext cx="3024187" cy="576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FF66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Объект управления</a:t>
            </a:r>
          </a:p>
        </p:txBody>
      </p:sp>
      <p:pic>
        <p:nvPicPr>
          <p:cNvPr id="21" name="Picture 18" descr="http://cntt.ru/konkurs/images/Razmetka%205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1694000"/>
            <a:ext cx="18954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79512" y="1694000"/>
            <a:ext cx="66975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>
              <a:spcBef>
                <a:spcPct val="50000"/>
              </a:spcBef>
              <a:buNone/>
            </a:pPr>
            <a:r>
              <a:rPr lang="ru-RU" altLang="ru-RU" sz="2000" b="1" dirty="0" smtClean="0">
                <a:solidFill>
                  <a:srgbClr val="FF662B"/>
                </a:solidFill>
              </a:rPr>
              <a:t>    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Обратная </a:t>
            </a:r>
            <a:r>
              <a:rPr lang="ru-RU" altLang="ru-RU" sz="2000" b="1" i="1" dirty="0">
                <a:solidFill>
                  <a:srgbClr val="FF0000"/>
                </a:solidFill>
              </a:rPr>
              <a:t>связь</a:t>
            </a:r>
            <a:r>
              <a:rPr lang="ru-RU" altLang="ru-RU" sz="2000" i="1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- это процесс передачи информации о состоянии объекта управления в управляющую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409762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nimBg="1" autoUpdateAnimBg="0"/>
      <p:bldP spid="17" grpId="0" autoUpdateAnimBg="0"/>
      <p:bldP spid="18" grpId="0" autoUpdateAnimBg="0"/>
      <p:bldP spid="19" grpId="0" autoUpdateAnimBg="0"/>
      <p:bldP spid="20" grpId="0" animBg="1" autoUpdateAnimBg="0"/>
      <p:bldP spid="2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80157" y="1723953"/>
            <a:ext cx="8183685" cy="923330"/>
          </a:xfrm>
          <a:prstGeom prst="rect">
            <a:avLst/>
          </a:prstGeom>
          <a:solidFill>
            <a:srgbClr val="E2E2E2"/>
          </a:solidFill>
          <a:ln w="38100">
            <a:solidFill>
              <a:srgbClr val="FF662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 dirty="0">
                <a:solidFill>
                  <a:srgbClr val="FF0000"/>
                </a:solidFill>
              </a:rPr>
              <a:t>Управление</a:t>
            </a:r>
            <a:r>
              <a:rPr lang="ru-RU" altLang="ru-RU" dirty="0"/>
              <a:t> - это процесс целенаправленного воздействия на объект; осуществляется для организации функционирования объекта по заданной программе.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45493" y="3860159"/>
            <a:ext cx="2876550" cy="792162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Цель действий</a:t>
            </a: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V="1">
            <a:off x="2483768" y="3284785"/>
            <a:ext cx="2160588" cy="576263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76056" y="3861048"/>
            <a:ext cx="2876550" cy="792162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Способы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достижения цели</a:t>
            </a: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H="1" flipV="1">
            <a:off x="4788024" y="3284785"/>
            <a:ext cx="1657350" cy="576263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483768" y="2747237"/>
            <a:ext cx="3889375" cy="792162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Информация для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управляющего объекта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80157" y="5733256"/>
            <a:ext cx="8184466" cy="646331"/>
          </a:xfrm>
          <a:prstGeom prst="rect">
            <a:avLst/>
          </a:prstGeom>
          <a:solidFill>
            <a:srgbClr val="E2E2E2"/>
          </a:solidFill>
          <a:ln w="38100">
            <a:solidFill>
              <a:srgbClr val="FF662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47675" eaLnBrk="1" hangingPunct="1">
              <a:spcBef>
                <a:spcPct val="50000"/>
              </a:spcBef>
            </a:pPr>
            <a:r>
              <a:rPr lang="ru-RU" altLang="ru-RU" b="1" i="1" dirty="0">
                <a:solidFill>
                  <a:srgbClr val="FF0000"/>
                </a:solidFill>
              </a:rPr>
              <a:t>Обратная связь</a:t>
            </a:r>
            <a:r>
              <a:rPr lang="ru-RU" altLang="ru-RU" i="1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- это процесс передачи информации о состоянии объекта управления в управляющую систему.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79375" y="4941168"/>
            <a:ext cx="8183685" cy="646331"/>
          </a:xfrm>
          <a:prstGeom prst="rect">
            <a:avLst/>
          </a:prstGeom>
          <a:solidFill>
            <a:srgbClr val="E2E2E2"/>
          </a:solidFill>
          <a:ln w="38100">
            <a:solidFill>
              <a:srgbClr val="FF662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47675" eaLnBrk="1" hangingPunct="1">
              <a:spcBef>
                <a:spcPct val="50000"/>
              </a:spcBef>
            </a:pPr>
            <a:r>
              <a:rPr lang="ru-RU" altLang="ru-RU" dirty="0"/>
              <a:t>Последовательность команд по управлению объектом, приводящая к заранее поставленной цели, называется </a:t>
            </a:r>
            <a:r>
              <a:rPr lang="ru-RU" altLang="ru-RU" b="1" i="1" dirty="0">
                <a:solidFill>
                  <a:srgbClr val="FF0000"/>
                </a:solidFill>
              </a:rPr>
              <a:t>алгоритмом управления</a:t>
            </a:r>
            <a:r>
              <a:rPr lang="ru-RU" alt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320B6B"/>
                </a:solidFill>
              </a:rPr>
              <a:t>ПРАКТИЧЕСКАЯ РАБОТА</a:t>
            </a:r>
            <a:endParaRPr lang="ru-RU" b="1" i="1" dirty="0">
              <a:solidFill>
                <a:srgbClr val="320B6B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13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5599" y="1988840"/>
            <a:ext cx="8037462" cy="4032448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Задание 1.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Информация для управляющего объекта: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Цель действия: </a:t>
            </a:r>
            <a:r>
              <a:rPr lang="ru-RU" sz="2000" dirty="0" smtClean="0">
                <a:solidFill>
                  <a:schemeClr val="tx1"/>
                </a:solidFill>
              </a:rPr>
              <a:t>научить робота простым движениям (прямо, налево, направо и т.д.).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Способы достижения цели: </a:t>
            </a:r>
            <a:r>
              <a:rPr lang="ru-RU" sz="2000" dirty="0" smtClean="0">
                <a:solidFill>
                  <a:schemeClr val="tx1"/>
                </a:solidFill>
              </a:rPr>
              <a:t>создание системы команд исполнителю (СКИ) посредством написания программы в среде объектно-</a:t>
            </a:r>
            <a:r>
              <a:rPr lang="ru-RU" sz="2000" dirty="0" err="1" smtClean="0">
                <a:solidFill>
                  <a:schemeClr val="tx1"/>
                </a:solidFill>
              </a:rPr>
              <a:t>ориентирванного</a:t>
            </a:r>
            <a:r>
              <a:rPr lang="ru-RU" sz="2000" dirty="0" smtClean="0">
                <a:solidFill>
                  <a:schemeClr val="tx1"/>
                </a:solidFill>
              </a:rPr>
              <a:t> программирования.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Исходные данные: </a:t>
            </a:r>
            <a:r>
              <a:rPr lang="ru-RU" sz="2000" dirty="0" smtClean="0">
                <a:solidFill>
                  <a:schemeClr val="tx1"/>
                </a:solidFill>
              </a:rPr>
              <a:t>робот – один, скорость – средняя.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Результат: </a:t>
            </a:r>
            <a:r>
              <a:rPr lang="ru-RU" sz="2000" dirty="0" smtClean="0">
                <a:solidFill>
                  <a:schemeClr val="tx1"/>
                </a:solidFill>
              </a:rPr>
              <a:t>проделать путь прямо (3 секунды), затем повернуть налево и проехать еще в течение 3-х секунд.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101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5599" y="1988840"/>
            <a:ext cx="8037462" cy="4032448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Задание 2.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Информация для управляющего объекта: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Цель действия: </a:t>
            </a:r>
            <a:r>
              <a:rPr lang="ru-RU" sz="2000" dirty="0" smtClean="0">
                <a:solidFill>
                  <a:schemeClr val="tx1"/>
                </a:solidFill>
              </a:rPr>
              <a:t>научить робота останавливаться перед стоп-линией.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Способы достижения цели: </a:t>
            </a:r>
            <a:r>
              <a:rPr lang="ru-RU" sz="2000" dirty="0" smtClean="0">
                <a:solidFill>
                  <a:schemeClr val="tx1"/>
                </a:solidFill>
              </a:rPr>
              <a:t>создание системы команд исполнителю (СКИ) посредством написания программы в среде объектно-ориентированного программирования.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Исходные данные: </a:t>
            </a:r>
            <a:r>
              <a:rPr lang="ru-RU" sz="2000" dirty="0" smtClean="0">
                <a:solidFill>
                  <a:schemeClr val="tx1"/>
                </a:solidFill>
              </a:rPr>
              <a:t>робот – один, скорость – средняя. Нижний датчик. Значения белого и черного цвета (необходимо определить самостоятельно).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Результат: </a:t>
            </a:r>
            <a:r>
              <a:rPr lang="ru-RU" sz="2000" dirty="0" smtClean="0">
                <a:solidFill>
                  <a:schemeClr val="tx1"/>
                </a:solidFill>
              </a:rPr>
              <a:t>проделать путь прямо и остановиться перед стоп линией на пешеходном переходе.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012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5599" y="1988840"/>
            <a:ext cx="8037462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Задание 3.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Информация для управляющего объекта: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Цель действия: </a:t>
            </a:r>
            <a:r>
              <a:rPr lang="ru-RU" sz="2000" dirty="0" smtClean="0">
                <a:solidFill>
                  <a:schemeClr val="tx1"/>
                </a:solidFill>
              </a:rPr>
              <a:t>научить робота объезжать препятствие и останавливаться перед стоп-линией.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Способы достижения цели: </a:t>
            </a:r>
            <a:r>
              <a:rPr lang="ru-RU" sz="2000" dirty="0" smtClean="0">
                <a:solidFill>
                  <a:schemeClr val="tx1"/>
                </a:solidFill>
              </a:rPr>
              <a:t>создание системы команд исполнителю (СКИ) посредством написания программы в среде объектно-ориентированного программирования.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Исходные данные: </a:t>
            </a:r>
            <a:r>
              <a:rPr lang="ru-RU" sz="2000" dirty="0" smtClean="0">
                <a:solidFill>
                  <a:schemeClr val="tx1"/>
                </a:solidFill>
              </a:rPr>
              <a:t>робот – один, </a:t>
            </a:r>
            <a:r>
              <a:rPr lang="ru-RU" sz="2000" dirty="0" err="1" smtClean="0">
                <a:solidFill>
                  <a:schemeClr val="tx1"/>
                </a:solidFill>
              </a:rPr>
              <a:t>БиБот</a:t>
            </a:r>
            <a:r>
              <a:rPr lang="ru-RU" sz="2000" dirty="0" smtClean="0">
                <a:solidFill>
                  <a:schemeClr val="tx1"/>
                </a:solidFill>
              </a:rPr>
              <a:t> – один, скорость – средняя. Передний датчик. Значения белого и черного цвета (необходимо определить самостоятельно).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Результат: </a:t>
            </a:r>
            <a:r>
              <a:rPr lang="ru-RU" sz="2000" dirty="0" smtClean="0">
                <a:solidFill>
                  <a:schemeClr val="tx1"/>
                </a:solidFill>
              </a:rPr>
              <a:t>проделать путь прямо, повернуть в сторону от «пешехода» и продолжить движение до стоп-линии на пешеходном переходе.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527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5599" y="1988840"/>
            <a:ext cx="8037462" cy="4032448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Задание 4.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Составьте программу, которая будет перемещать робота в квадрате до тех пор, пока он не вернется в свое исходное положение.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395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87624" y="2852936"/>
            <a:ext cx="6400800" cy="17526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ru-RU" b="1" dirty="0" smtClean="0"/>
              <a:t>Что такое алгоритм?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1687" y="2132856"/>
            <a:ext cx="276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Давайте повторим: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35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П. 3.6, вопросы 1-10.</a:t>
            </a:r>
          </a:p>
          <a:p>
            <a:r>
              <a:rPr lang="ru-RU" dirty="0" smtClean="0"/>
              <a:t>Задание № 14 В. 2-5 (сборник ОГЭ)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686" y="2924944"/>
            <a:ext cx="695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320B6B"/>
                </a:solidFill>
              </a:rPr>
              <a:t>Задание для самоподготовки:</a:t>
            </a:r>
            <a:endParaRPr lang="ru-RU" sz="3600" b="1" i="1" dirty="0">
              <a:solidFill>
                <a:srgbClr val="320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25599" y="1988840"/>
            <a:ext cx="8037462" cy="4032448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rgbClr val="FF0000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320B6B"/>
                </a:solidFill>
              </a:rPr>
              <a:t>СПАСИБО ЗА ВНИМАНИЕ!</a:t>
            </a:r>
            <a:endParaRPr lang="ru-RU" sz="2000" b="1" dirty="0">
              <a:solidFill>
                <a:srgbClr val="320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7560840" cy="1752600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Алгоритм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chemeClr val="tx1"/>
                </a:solidFill>
              </a:rPr>
              <a:t>— это описание последовательности шагов в решении задачи, приводящих от исходных данных к требуемому результату.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687" y="2132856"/>
            <a:ext cx="276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Давайте повторим: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000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87623" y="2852936"/>
            <a:ext cx="7475437" cy="1752600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b="1" dirty="0" smtClean="0"/>
              <a:t>Что такое исполнитель?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1687" y="2132856"/>
            <a:ext cx="276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Давайте повторим: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420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19572" y="2852936"/>
            <a:ext cx="7704856" cy="1752600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b="1" i="1" dirty="0">
                <a:solidFill>
                  <a:srgbClr val="FF0000"/>
                </a:solidFill>
              </a:rPr>
              <a:t>Исполнитель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2800" dirty="0"/>
              <a:t>- это некоторый объект (человек, животное, техническое устройство), способный выполнять определённый набор команд.</a:t>
            </a:r>
          </a:p>
          <a:p>
            <a:pPr algn="just"/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1687" y="2132856"/>
            <a:ext cx="276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Давайте повторим: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10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187624" y="2852936"/>
            <a:ext cx="7344816" cy="17526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ru-RU" b="1" dirty="0" smtClean="0"/>
              <a:t>Какие типы исполнителей вы знаете?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1687" y="2132856"/>
            <a:ext cx="276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Давайте повторим: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39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4498181" y="2483163"/>
            <a:ext cx="865187" cy="360363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l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404143" y="2914962"/>
            <a:ext cx="2987675" cy="431800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 dirty="0">
                <a:solidFill>
                  <a:srgbClr val="FFFFFF"/>
                </a:solidFill>
                <a:latin typeface="Arial" charset="0"/>
                <a:cs typeface="Arial" charset="0"/>
              </a:rPr>
              <a:t>Формальный</a:t>
            </a: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644231" y="2914962"/>
            <a:ext cx="2879725" cy="431800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Неформальный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3636168" y="2483163"/>
            <a:ext cx="792163" cy="360363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167856" y="1933888"/>
            <a:ext cx="2808287" cy="549275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400" b="1">
                <a:solidFill>
                  <a:srgbClr val="FFFFFF"/>
                </a:solidFill>
                <a:latin typeface="Arial" charset="0"/>
                <a:cs typeface="Arial" charset="0"/>
              </a:rPr>
              <a:t>Исполнитель</a:t>
            </a:r>
            <a:r>
              <a:rPr lang="ru-RU" sz="2200" b="1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404143" y="3491227"/>
            <a:ext cx="2987675" cy="458786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Круг решаемых задач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 flipV="1">
            <a:off x="1080292" y="3086413"/>
            <a:ext cx="0" cy="2663825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1080293" y="3086412"/>
            <a:ext cx="358775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1080293" y="3734112"/>
            <a:ext cx="358775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439069" y="4165914"/>
            <a:ext cx="2952750" cy="427828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Среда исполнителя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439069" y="5504900"/>
            <a:ext cx="2951162" cy="453229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Режимы работы</a:t>
            </a: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1080293" y="4381812"/>
            <a:ext cx="358775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1080293" y="5750237"/>
            <a:ext cx="358775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5" name="AutoShape 44"/>
          <p:cNvSpPr>
            <a:spLocks noChangeArrowheads="1"/>
          </p:cNvSpPr>
          <p:nvPr/>
        </p:nvSpPr>
        <p:spPr bwMode="auto">
          <a:xfrm>
            <a:off x="4882803" y="4829489"/>
            <a:ext cx="3600450" cy="4318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FF66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Непосредственное управление</a:t>
            </a:r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4890293" y="5534337"/>
            <a:ext cx="3600450" cy="4318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FF66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Программное управление</a:t>
            </a: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4858543" y="4161151"/>
            <a:ext cx="3600450" cy="431800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FF66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Область, обстановка, условия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4428332" y="4381810"/>
            <a:ext cx="421090" cy="1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 flipV="1">
            <a:off x="4418046" y="5100949"/>
            <a:ext cx="433387" cy="576263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4418046" y="5750237"/>
            <a:ext cx="431376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439069" y="4826307"/>
            <a:ext cx="2952750" cy="398468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latin typeface="Arial" charset="0"/>
                <a:cs typeface="Arial" charset="0"/>
              </a:rPr>
              <a:t>СКИ</a:t>
            </a: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1080293" y="5031100"/>
            <a:ext cx="358775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46278" y="198949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1686" y="2924944"/>
            <a:ext cx="6956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320B6B"/>
                </a:solidFill>
              </a:rPr>
              <a:t>АЛГОРИТМЫ УПРАВЛЕНИЯ</a:t>
            </a:r>
            <a:endParaRPr lang="ru-RU" sz="3600" b="1" i="1" dirty="0">
              <a:solidFill>
                <a:srgbClr val="320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320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E:\знак с саблям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665"/>
            <a:ext cx="89217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Музей\вензель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53790"/>
            <a:ext cx="5492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Департамент по делам казачества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 кадетских учебных заведений  Ростовской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Государственное бюджетное  общеобразовательное </a:t>
            </a:r>
            <a:b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учреждение Ростовской области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«Донской Императора Александра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chemeClr val="bg1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казачий кадетский корпус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3461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5599" y="2060848"/>
            <a:ext cx="33075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Ключевые слова</a:t>
            </a:r>
          </a:p>
          <a:p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управление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а</a:t>
            </a:r>
            <a:r>
              <a:rPr lang="ru-RU" sz="2400" dirty="0" smtClean="0"/>
              <a:t>лгоритм управления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о</a:t>
            </a:r>
            <a:r>
              <a:rPr lang="ru-RU" sz="2400" dirty="0" smtClean="0"/>
              <a:t>братная связь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18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884</Words>
  <Application>Microsoft Office PowerPoint</Application>
  <PresentationFormat>Экран (4:3)</PresentationFormat>
  <Paragraphs>156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  <vt:lpstr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по делам казачества и кадетских учебных заведений  Ростовской области  Государственное бюджетное  общеобразовательное  учреждение Ростовской области «Донской Императора Александра III казачий кадетский корпус»</dc:title>
  <dc:creator>Администратор</dc:creator>
  <cp:lastModifiedBy>Администратор</cp:lastModifiedBy>
  <cp:revision>150</cp:revision>
  <dcterms:created xsi:type="dcterms:W3CDTF">2018-09-26T11:55:43Z</dcterms:created>
  <dcterms:modified xsi:type="dcterms:W3CDTF">2018-12-09T23:41:37Z</dcterms:modified>
</cp:coreProperties>
</file>